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7104063" cy="102346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4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9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AFD92773-2142-4E9A-98EC-B091DB9C7AE4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E56A3DD9-B149-4C60-B384-AB0B82A706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36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A3DD9-B149-4C60-B384-AB0B82A7063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985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642649"/>
            <a:ext cx="12192000" cy="72474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lIns="0" tIns="0" rIns="0" bIns="0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" sz="1400" dirty="0">
                <a:solidFill>
                  <a:srgbClr val="858D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БАС </a:t>
            </a:r>
            <a:r>
              <a:rPr lang="ru-RU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«Тритон»</a:t>
            </a:r>
            <a:r>
              <a:rPr lang="ru-RU" sz="1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предназначена для ведения разведывательной деятельности на глубине до </a:t>
            </a:r>
            <a:r>
              <a:rPr lang="en-US" sz="1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0 км в условиях сложной помеховой обстановки</a:t>
            </a:r>
            <a:endParaRPr lang="ru-RU" sz="1400" dirty="0">
              <a:solidFill>
                <a:srgbClr val="00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2" y="0"/>
            <a:ext cx="12192002" cy="642648"/>
          </a:xfrm>
          <a:prstGeom prst="rect">
            <a:avLst/>
          </a:prstGeom>
          <a:solidFill>
            <a:schemeClr val="bg2"/>
          </a:solidFill>
        </p:spPr>
        <p:txBody>
          <a:bodyPr wrap="none" lIns="0" tIns="0" rIns="0" bIns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1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Беспилотная авиационная система </a:t>
            </a:r>
            <a:r>
              <a:rPr lang="ru-RU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«Тритон» с беспилотным воздушным судном вертикального взлета и посадки </a:t>
            </a:r>
            <a:br>
              <a:rPr lang="ru-RU" sz="1400" b="1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effectLst/>
                <a:ea typeface="Calibri" panose="020F0502020204030204" pitchFamily="34" charset="0"/>
              </a:rPr>
              <a:t>«</a:t>
            </a:r>
            <a:r>
              <a:rPr lang="en-US" sz="1400" b="1" dirty="0">
                <a:effectLst/>
                <a:ea typeface="Calibri" panose="020F0502020204030204" pitchFamily="34" charset="0"/>
              </a:rPr>
              <a:t>VTOL</a:t>
            </a:r>
            <a:r>
              <a:rPr lang="ru-RU" sz="1400" b="1" dirty="0">
                <a:effectLst/>
                <a:ea typeface="Calibri" panose="020F0502020204030204" pitchFamily="34" charset="0"/>
              </a:rPr>
              <a:t>»  со взлетной массой до 30 кг</a:t>
            </a:r>
            <a:r>
              <a:rPr lang="ru-RU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en-US" sz="14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74DE0C-EC5B-F30E-46DE-7120FB94BFB5}"/>
              </a:ext>
            </a:extLst>
          </p:cNvPr>
          <p:cNvSpPr txBox="1"/>
          <p:nvPr/>
        </p:nvSpPr>
        <p:spPr>
          <a:xfrm>
            <a:off x="6844839" y="6562470"/>
            <a:ext cx="5347161" cy="295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 : ООО «АЭРОДИН», ИНН </a:t>
            </a:r>
            <a:r>
              <a:rPr lang="ru-RU" sz="1000" b="0" i="0" dirty="0">
                <a:solidFill>
                  <a:schemeClr val="bg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7810676544</a:t>
            </a:r>
            <a:r>
              <a:rPr lang="ru-RU" sz="1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г. Санкт-Петербург</a:t>
            </a:r>
          </a:p>
        </p:txBody>
      </p:sp>
      <p:pic>
        <p:nvPicPr>
          <p:cNvPr id="6" name="Рисунок 5" descr="Изображение выглядит как транспорт, на открытом воздухе, самолет, небо&#10;&#10;Автоматически созданное описание">
            <a:extLst>
              <a:ext uri="{FF2B5EF4-FFF2-40B4-BE49-F238E27FC236}">
                <a16:creationId xmlns:a16="http://schemas.microsoft.com/office/drawing/2014/main" id="{EA93075F-118A-C023-EA9A-5DE5A5A288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580" y="2119797"/>
            <a:ext cx="4780420" cy="264839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1D6D0DF-8638-C07F-EBEE-B7E08D7082B6}"/>
              </a:ext>
            </a:extLst>
          </p:cNvPr>
          <p:cNvSpPr txBox="1"/>
          <p:nvPr/>
        </p:nvSpPr>
        <p:spPr>
          <a:xfrm>
            <a:off x="3858185" y="1309800"/>
            <a:ext cx="3639117" cy="2325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b="1" dirty="0"/>
              <a:t>Ключевые характеристики:</a:t>
            </a:r>
          </a:p>
          <a:p>
            <a:pPr algn="just">
              <a:lnSpc>
                <a:spcPct val="150000"/>
              </a:lnSpc>
            </a:pPr>
            <a:r>
              <a:rPr lang="ru-RU" sz="1200" dirty="0"/>
              <a:t>Длительное время полета –  до 120 минут;</a:t>
            </a:r>
          </a:p>
          <a:p>
            <a:pPr algn="just">
              <a:lnSpc>
                <a:spcPct val="150000"/>
              </a:lnSpc>
            </a:pPr>
            <a:r>
              <a:rPr lang="ru-RU" sz="1200" dirty="0"/>
              <a:t>Дальность полета – до 100 км;</a:t>
            </a:r>
          </a:p>
          <a:p>
            <a:pPr algn="just">
              <a:lnSpc>
                <a:spcPct val="150000"/>
              </a:lnSpc>
            </a:pPr>
            <a:r>
              <a:rPr lang="ru-RU" sz="1200" dirty="0"/>
              <a:t>Максимальная высота полета – 4500 м;</a:t>
            </a:r>
          </a:p>
          <a:p>
            <a:pPr algn="just">
              <a:lnSpc>
                <a:spcPct val="150000"/>
              </a:lnSpc>
            </a:pPr>
            <a:r>
              <a:rPr lang="ru-RU" sz="1200" dirty="0"/>
              <a:t>Диапазоны связи – 0,8, 1,4, 2,4 ГГц;</a:t>
            </a:r>
          </a:p>
          <a:p>
            <a:pPr algn="just">
              <a:lnSpc>
                <a:spcPct val="150000"/>
              </a:lnSpc>
            </a:pPr>
            <a:r>
              <a:rPr lang="ru-RU" sz="1200" dirty="0"/>
              <a:t>Крейсерская скорость – 60 км/ч;</a:t>
            </a:r>
          </a:p>
          <a:p>
            <a:pPr algn="just">
              <a:lnSpc>
                <a:spcPct val="150000"/>
              </a:lnSpc>
            </a:pPr>
            <a:r>
              <a:rPr lang="ru-RU" sz="1200" dirty="0"/>
              <a:t>Устойчивость к ветру – до 12 м/с;</a:t>
            </a:r>
          </a:p>
          <a:p>
            <a:pPr algn="just">
              <a:lnSpc>
                <a:spcPct val="150000"/>
              </a:lnSpc>
            </a:pPr>
            <a:r>
              <a:rPr lang="ru-RU" sz="1200" dirty="0"/>
              <a:t>Масса БВС – 6 кг.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9A1CF84-436E-FA17-EBD3-C68F066015F5}"/>
              </a:ext>
            </a:extLst>
          </p:cNvPr>
          <p:cNvSpPr txBox="1"/>
          <p:nvPr/>
        </p:nvSpPr>
        <p:spPr>
          <a:xfrm>
            <a:off x="-1" y="3670592"/>
            <a:ext cx="6677026" cy="304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Основные преимущества:</a:t>
            </a:r>
          </a:p>
          <a:p>
            <a:pPr marL="228600" indent="-228600" algn="just">
              <a:lnSpc>
                <a:spcPct val="150000"/>
              </a:lnSpc>
              <a:buAutoNum type="arabicPeriod"/>
            </a:pPr>
            <a:r>
              <a:rPr lang="ru-RU" sz="1200" dirty="0"/>
              <a:t>3-х моторная схема с изменяемым вектором тяги позволяет:</a:t>
            </a:r>
          </a:p>
          <a:p>
            <a:pPr marL="266700" indent="-85725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200" dirty="0"/>
              <a:t>осуществлять вертикальный взлет без катапульты с коротким временем подготовки к старту;</a:t>
            </a:r>
          </a:p>
          <a:p>
            <a:pPr marL="266700" indent="-85725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200" dirty="0"/>
              <a:t>осуществлять посадку без парашюта или надувного буфера;</a:t>
            </a:r>
          </a:p>
          <a:p>
            <a:pPr marL="266700" indent="-85725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200" dirty="0"/>
              <a:t>применять самолетную схему с высокой эффективностью  при горизонтальном полете;</a:t>
            </a:r>
          </a:p>
          <a:p>
            <a:pPr marL="266700" indent="-85725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200" dirty="0"/>
              <a:t>использовать быстрый переход от коптерной к самолетной схеме полета.</a:t>
            </a:r>
          </a:p>
          <a:p>
            <a:pPr algn="just" defTabSz="581025">
              <a:lnSpc>
                <a:spcPct val="150000"/>
              </a:lnSpc>
              <a:tabLst>
                <a:tab pos="447675" algn="l"/>
                <a:tab pos="1438275" algn="l"/>
              </a:tabLst>
            </a:pPr>
            <a:r>
              <a:rPr lang="ru-RU" sz="1200" dirty="0"/>
              <a:t>2. Трехдиапазонный помехозащищенный канал связи с шифрованием данных (</a:t>
            </a:r>
            <a:r>
              <a:rPr lang="en-US" sz="1200" dirty="0"/>
              <a:t>AES-256)</a:t>
            </a:r>
            <a:r>
              <a:rPr lang="ru-RU" sz="1200" dirty="0"/>
              <a:t>;</a:t>
            </a:r>
          </a:p>
          <a:p>
            <a:pPr algn="just">
              <a:lnSpc>
                <a:spcPct val="150000"/>
              </a:lnSpc>
              <a:tabLst>
                <a:tab pos="85725" algn="l"/>
                <a:tab pos="180975" algn="l"/>
              </a:tabLst>
            </a:pPr>
            <a:r>
              <a:rPr lang="ru-RU" sz="1200" dirty="0"/>
              <a:t>3. Помехозащищенный навигационный приемник;</a:t>
            </a:r>
          </a:p>
          <a:p>
            <a:pPr algn="just">
              <a:lnSpc>
                <a:spcPct val="150000"/>
              </a:lnSpc>
              <a:tabLst>
                <a:tab pos="85725" algn="l"/>
                <a:tab pos="180975" algn="l"/>
              </a:tabLst>
            </a:pPr>
            <a:r>
              <a:rPr lang="ru-RU" sz="1200" dirty="0"/>
              <a:t>4. Высокая ремонтопригодность в полевых условиях;</a:t>
            </a:r>
          </a:p>
          <a:p>
            <a:pPr algn="just">
              <a:lnSpc>
                <a:spcPct val="150000"/>
              </a:lnSpc>
              <a:tabLst>
                <a:tab pos="85725" algn="l"/>
              </a:tabLst>
            </a:pPr>
            <a:r>
              <a:rPr lang="ru-RU" sz="1200" dirty="0">
                <a:ea typeface="Calibri" panose="020F0502020204030204" pitchFamily="34" charset="0"/>
              </a:rPr>
              <a:t>5. Ш</a:t>
            </a:r>
            <a:r>
              <a:rPr lang="ru-RU" sz="1200" dirty="0">
                <a:effectLst/>
                <a:ea typeface="Calibri" panose="020F0502020204030204" pitchFamily="34" charset="0"/>
              </a:rPr>
              <a:t>ирокие возможности по размещению различного дополнительного оборудования и полезных нагрузок.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FFEBB2-1048-BE94-37CA-510FB24328F8}"/>
              </a:ext>
            </a:extLst>
          </p:cNvPr>
          <p:cNvSpPr txBox="1"/>
          <p:nvPr/>
        </p:nvSpPr>
        <p:spPr>
          <a:xfrm>
            <a:off x="-2" y="1367395"/>
            <a:ext cx="3619501" cy="194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Направления применения: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200" dirty="0"/>
              <a:t>Ведение</a:t>
            </a:r>
            <a:r>
              <a:rPr lang="ru-RU" sz="1200" b="1" dirty="0"/>
              <a:t> </a:t>
            </a:r>
            <a:r>
              <a:rPr lang="ru-RU" sz="1200" dirty="0"/>
              <a:t>разведки;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200" dirty="0"/>
              <a:t>Выдача целеуказаний ударным средствам;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200" dirty="0"/>
              <a:t>Объективный контроль поражения;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200" dirty="0"/>
              <a:t>Ретрансляция;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200" dirty="0"/>
              <a:t>Картографирование подстилающей поверхности;</a:t>
            </a:r>
            <a:endParaRPr lang="en-US" sz="12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chemeClr val="dk1"/>
                </a:solidFill>
              </a:rPr>
              <a:t>П</a:t>
            </a:r>
            <a:r>
              <a:rPr lang="ru-RU" sz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оисково-спасательные.</a:t>
            </a:r>
            <a:endParaRPr lang="ru-RU" sz="12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5724</TotalTime>
  <Words>222</Words>
  <Application>Microsoft Office PowerPoint</Application>
  <PresentationFormat>Широкоэкранный</PresentationFormat>
  <Paragraphs>29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Times New Roman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rama_</dc:creator>
  <cp:lastModifiedBy>Oleg Odinokikh</cp:lastModifiedBy>
  <cp:revision>18</cp:revision>
  <cp:lastPrinted>2024-12-27T08:02:33Z</cp:lastPrinted>
  <dcterms:modified xsi:type="dcterms:W3CDTF">2025-03-31T14:30:57Z</dcterms:modified>
</cp:coreProperties>
</file>