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12192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3CE94FC-419F-4A27-925E-2238CD9F6C9F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0F2"/>
    <a:srgbClr val="122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3286FD-0299-D979-46DB-D9AC7BA9DCAA}">
  <a:tblStyle styleId="{4F3286FD-0299-D979-46DB-D9AC7BA9DCAA}" styleName="Светлый стиль 1 - акцент 5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accent5"/>
              </a:solidFill>
            </a:ln>
          </a:top>
          <a:bottom>
            <a:ln w="12700">
              <a:solidFill>
                <a:schemeClr val="accent5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  <a:fill>
          <a:solidFill>
            <a:schemeClr val="accent5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60"/>
  </p:normalViewPr>
  <p:slideViewPr>
    <p:cSldViewPr>
      <p:cViewPr varScale="1">
        <p:scale>
          <a:sx n="105" d="100"/>
          <a:sy n="105" d="100"/>
        </p:scale>
        <p:origin x="94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устой слайд">
    <p:bg>
      <p:bgPr>
        <a:solidFill>
          <a:srgbClr val="EBF0F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A5E14836-DAA9-4AD7-AEC5-8419994873D3}"/>
              </a:ext>
            </a:extLst>
          </p:cNvPr>
          <p:cNvSpPr/>
          <p:nvPr userDrawn="1"/>
        </p:nvSpPr>
        <p:spPr bwMode="auto">
          <a:xfrm>
            <a:off x="0" y="-1"/>
            <a:ext cx="12192000" cy="799521"/>
          </a:xfrm>
          <a:prstGeom prst="rect">
            <a:avLst/>
          </a:prstGeom>
          <a:solidFill>
            <a:srgbClr val="12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293B7FAA-2629-4D98-B8B9-5EBAFEE8FA8D}"/>
              </a:ext>
            </a:extLst>
          </p:cNvPr>
          <p:cNvSpPr txBox="1"/>
          <p:nvPr userDrawn="1"/>
        </p:nvSpPr>
        <p:spPr bwMode="auto">
          <a:xfrm>
            <a:off x="11596973" y="6381328"/>
            <a:ext cx="256878" cy="2019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defTabSz="457200">
              <a:lnSpc>
                <a:spcPts val="1680"/>
              </a:lnSpc>
              <a:spcBef>
                <a:spcPct val="0"/>
              </a:spcBef>
              <a:defRPr/>
            </a:pPr>
            <a:fld id="{3BBA7268-E890-4D01-8902-9A01504733B1}" type="slidenum">
              <a:rPr lang="en-US" sz="1200" smtClean="0">
                <a:solidFill>
                  <a:srgbClr val="251E20"/>
                </a:solidFill>
                <a:latin typeface="Roboto"/>
              </a:rPr>
              <a:t>‹#›</a:t>
            </a:fld>
            <a:endParaRPr lang="en-US" sz="1200" dirty="0">
              <a:solidFill>
                <a:srgbClr val="251E20"/>
              </a:solidFill>
              <a:latin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7D83F1-5254-4EA1-A79E-6940672CD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34377C-6553-4FB4-AC73-4D51ECF915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5270A3-A448-4E84-9F68-07EB12BA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50BC-BFC9-416A-B3DD-BDE54DF3CC5E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C7B931-FB21-4453-9A6B-DB933F20A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1FC715-8F3B-43D7-A2E6-0083E0E27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66C08-B152-4E8E-8FA4-B3C4D9255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37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A91DB-DBA7-4D52-8B0C-D31A3DA29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C615CD-17D5-42AF-BE67-C022091C6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114B1-A3F9-43B9-8C5B-0799738F7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50BC-BFC9-416A-B3DD-BDE54DF3CC5E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E6EE23-9D66-4C6A-A8A3-5FECB65C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44078A-E70F-4D52-8D6A-BBC1F0C65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66C08-B152-4E8E-8FA4-B3C4D9255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80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lang="ru-RU" sz="2800">
          <a:solidFill>
            <a:srgbClr val="00B0F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520E86B8-AD70-4011-9C12-D2083AD59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865705"/>
              </p:ext>
            </p:extLst>
          </p:nvPr>
        </p:nvGraphicFramePr>
        <p:xfrm>
          <a:off x="119336" y="946429"/>
          <a:ext cx="11593288" cy="5118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152842039"/>
                    </a:ext>
                  </a:extLst>
                </a:gridCol>
                <a:gridCol w="2345016">
                  <a:extLst>
                    <a:ext uri="{9D8B030D-6E8A-4147-A177-3AD203B41FA5}">
                      <a16:colId xmlns:a16="http://schemas.microsoft.com/office/drawing/2014/main" val="2430484983"/>
                    </a:ext>
                  </a:extLst>
                </a:gridCol>
                <a:gridCol w="5468532">
                  <a:extLst>
                    <a:ext uri="{9D8B030D-6E8A-4147-A177-3AD203B41FA5}">
                      <a16:colId xmlns:a16="http://schemas.microsoft.com/office/drawing/2014/main" val="1557823131"/>
                    </a:ext>
                  </a:extLst>
                </a:gridCol>
                <a:gridCol w="2843636">
                  <a:extLst>
                    <a:ext uri="{9D8B030D-6E8A-4147-A177-3AD203B41FA5}">
                      <a16:colId xmlns:a16="http://schemas.microsoft.com/office/drawing/2014/main" val="981526575"/>
                    </a:ext>
                  </a:extLst>
                </a:gridCol>
              </a:tblGrid>
              <a:tr h="394339">
                <a:tc>
                  <a:txBody>
                    <a:bodyPr/>
                    <a:lstStyle/>
                    <a:p>
                      <a:endParaRPr lang="ru-RU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aseline="0" dirty="0"/>
                        <a:t>Потребители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aseline="0" dirty="0"/>
                        <a:t>Модели применения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061713"/>
                  </a:ext>
                </a:extLst>
              </a:tr>
              <a:tr h="569627">
                <a:tc>
                  <a:txBody>
                    <a:bodyPr/>
                    <a:lstStyle/>
                    <a:p>
                      <a:r>
                        <a:rPr lang="ru-RU" sz="1100" baseline="0" dirty="0"/>
                        <a:t>Обзор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Целевые потребители: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МЧС, </a:t>
                      </a:r>
                    </a:p>
                    <a:p>
                      <a:pPr marL="171450" marR="0" lvl="0" indent="-1714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компании, оказывающие услуги на БАС</a:t>
                      </a:r>
                      <a:endParaRPr lang="ru-RU" sz="800" baseline="0" dirty="0"/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МВД,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Росреестр,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Роскадастр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поисково-спасательные отряды,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строительные компании,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кадастровые инженеры и службы,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маркшейдеры,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геодезисты,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геологоразведчики,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промышленные и с/х предприятия,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разработчики и исследователи разных областей, использующие БАС,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u="sng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Ключевые применения: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аэрофотосъемка (получение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ортофотопланов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ЦММ, ЦМР);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мониторинг, видеонаблюдение;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охрана, патрулирование;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обследование линейных (ЛЭП, трубопроводы, автодороги, ж/д) и площадных объектов;</a:t>
                      </a:r>
                    </a:p>
                    <a:p>
                      <a:r>
                        <a:rPr lang="ru-RU" sz="11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Возможные применения: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обследование труднодоступных объектов, где необходима дальность БПЛА самолетного типа и возможность зависания над точками интереса в режиме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мультиротора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тепловизионное обследование;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воздушное лазерное сканирование;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мультиспектральная съемка;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маркшердерия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подсчет объемов;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таксация леса;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природорохранные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экологические мероприятия;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доставка и сброс/спуск небольших грузов</a:t>
                      </a:r>
                    </a:p>
                    <a:p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прочие применения, где фигурируют ПН небольшого веса, необходима большая дальность и возможность вертикального взлета/посадки и возможного зависания над объектами интереса в ходе выполнения миссий</a:t>
                      </a:r>
                    </a:p>
                    <a:p>
                      <a:endParaRPr lang="ru-RU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529551"/>
                  </a:ext>
                </a:extLst>
              </a:tr>
              <a:tr h="569627">
                <a:tc>
                  <a:txBody>
                    <a:bodyPr/>
                    <a:lstStyle/>
                    <a:p>
                      <a:r>
                        <a:rPr lang="ru-RU" sz="1100" baseline="0" dirty="0"/>
                        <a:t>Конкретика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Самолет с вертикальным взлетом и посадкой, аналогичной БПЛА 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Trinity F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90+, с тремя поворотными винтомоторными группами для вертикального и горизонтального полета (конвертоплан). </a:t>
                      </a:r>
                      <a:endParaRPr lang="ru-RU" sz="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Планируемый результат разработки – усовершенствованная российская альтернатива модели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Trinity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F90+ производства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Quantum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Systems</a:t>
                      </a:r>
                      <a:r>
                        <a:rPr lang="ru-RU" sz="1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(Германия) с конкурентными ценовыми параметрами, и существенно превосходящими параметрами по связи, навигации, грузоподъемности, доступности программного обеспечения и отсутствия ограничений/блокировок от производителя для применений в РФ.</a:t>
                      </a:r>
                      <a:endParaRPr lang="ru-RU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674688"/>
                  </a:ext>
                </a:extLst>
              </a:tr>
            </a:tbl>
          </a:graphicData>
        </a:graphic>
      </p:graphicFrame>
      <p:sp>
        <p:nvSpPr>
          <p:cNvPr id="5" name="TextBox 5">
            <a:extLst>
              <a:ext uri="{FF2B5EF4-FFF2-40B4-BE49-F238E27FC236}">
                <a16:creationId xmlns:a16="http://schemas.microsoft.com/office/drawing/2014/main" id="{2FFEE2B7-B51D-481C-BA56-F30AE96E5977}"/>
              </a:ext>
            </a:extLst>
          </p:cNvPr>
          <p:cNvSpPr>
            <a:spLocks/>
          </p:cNvSpPr>
          <p:nvPr/>
        </p:nvSpPr>
        <p:spPr bwMode="auto">
          <a:xfrm>
            <a:off x="839416" y="116632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bg1"/>
                </a:solidFill>
              </a:rPr>
              <a:t>Проект «Тритон»</a:t>
            </a:r>
          </a:p>
        </p:txBody>
      </p:sp>
      <p:pic>
        <p:nvPicPr>
          <p:cNvPr id="9" name="Рисунок 8" descr="Trinity F90+">
            <a:extLst>
              <a:ext uri="{FF2B5EF4-FFF2-40B4-BE49-F238E27FC236}">
                <a16:creationId xmlns:a16="http://schemas.microsoft.com/office/drawing/2014/main" id="{95735C08-4CA8-4DFD-B99D-236915FF858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776" y="1484784"/>
            <a:ext cx="2774848" cy="1032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Trinity F90+ - Плутон Холдинг">
            <a:extLst>
              <a:ext uri="{FF2B5EF4-FFF2-40B4-BE49-F238E27FC236}">
                <a16:creationId xmlns:a16="http://schemas.microsoft.com/office/drawing/2014/main" id="{F3A237CD-0003-4C1D-8FDA-344C4DB43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776" y="2708920"/>
            <a:ext cx="2757273" cy="201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rinity F90+ | Mapping Drone | Quantum Systems">
            <a:extLst>
              <a:ext uri="{FF2B5EF4-FFF2-40B4-BE49-F238E27FC236}">
                <a16:creationId xmlns:a16="http://schemas.microsoft.com/office/drawing/2014/main" id="{4B80DD87-DD0C-468C-8C67-092B9C77F71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279" y="4335634"/>
            <a:ext cx="3200521" cy="16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6857543-2781-41E5-A1CC-43A6A57B1E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97184"/>
            <a:ext cx="2302933" cy="64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42868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1341</TotalTime>
  <Words>264</Words>
  <Application>Microsoft Office PowerPoint</Application>
  <DocSecurity>0</DocSecurity>
  <PresentationFormat>Широкоэкранный</PresentationFormat>
  <Paragraphs>36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1_Тема Office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Аэродин</dc:creator>
  <cp:lastModifiedBy>Oleg Odinokikh</cp:lastModifiedBy>
  <cp:revision>190</cp:revision>
  <dcterms:created xsi:type="dcterms:W3CDTF">2021-06-21T11:47:31Z</dcterms:created>
  <dcterms:modified xsi:type="dcterms:W3CDTF">2025-03-31T14:35:33Z</dcterms:modified>
  <dc:identifier/>
  <dc:language/>
  <cp:version/>
</cp:coreProperties>
</file>